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59" r:id="rId3"/>
    <p:sldId id="373" r:id="rId4"/>
    <p:sldId id="374" r:id="rId5"/>
    <p:sldId id="375" r:id="rId6"/>
    <p:sldId id="376" r:id="rId7"/>
  </p:sldIdLst>
  <p:sldSz cx="9144000" cy="6858000" type="screen4x3"/>
  <p:notesSz cx="9926638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000"/>
    <a:srgbClr val="EC3814"/>
    <a:srgbClr val="831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400" autoAdjust="0"/>
  </p:normalViewPr>
  <p:slideViewPr>
    <p:cSldViewPr>
      <p:cViewPr>
        <p:scale>
          <a:sx n="100" d="100"/>
          <a:sy n="100" d="100"/>
        </p:scale>
        <p:origin x="-104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932" y="-84"/>
      </p:cViewPr>
      <p:guideLst>
        <p:guide orient="horz" pos="2160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30154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2803" y="0"/>
            <a:ext cx="430154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656F-CC7F-4A7C-8C42-73650AABEF6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5" y="6513910"/>
            <a:ext cx="430154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2803" y="6513910"/>
            <a:ext cx="430154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1B30-0366-491C-B92E-BD2CE6447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8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30154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2803" y="0"/>
            <a:ext cx="430154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D59A-1863-4719-AC97-F3EFE0720EAF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14350"/>
            <a:ext cx="3430588" cy="2573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665" y="3257552"/>
            <a:ext cx="794131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5" y="6513910"/>
            <a:ext cx="430154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2803" y="6513910"/>
            <a:ext cx="430154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B348-34E7-4D6B-80C0-5059D2D054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89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Conector reto 18"/>
          <p:cNvCxnSpPr/>
          <p:nvPr userDrawn="1"/>
        </p:nvCxnSpPr>
        <p:spPr>
          <a:xfrm>
            <a:off x="323528" y="764704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 userDrawn="1"/>
        </p:nvCxnSpPr>
        <p:spPr>
          <a:xfrm>
            <a:off x="323528" y="630932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 userDrawn="1"/>
        </p:nvSpPr>
        <p:spPr>
          <a:xfrm>
            <a:off x="229289" y="260648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Relatório gerencial</a:t>
            </a:r>
          </a:p>
          <a:p>
            <a:pPr algn="l"/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30" y="332656"/>
            <a:ext cx="2189001" cy="729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253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80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335699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Benefícios de risco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539552" y="1641782"/>
            <a:ext cx="8515672" cy="993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b="1" dirty="0" smtClean="0"/>
              <a:t>21.593</a:t>
            </a:r>
            <a:r>
              <a:rPr lang="pt-BR" sz="3200" dirty="0" smtClean="0">
                <a:latin typeface="Georgia" pitchFamily="18" charset="0"/>
              </a:rPr>
              <a:t/>
            </a:r>
            <a:br>
              <a:rPr lang="pt-BR" sz="3200" dirty="0" smtClean="0">
                <a:latin typeface="Georgia" pitchFamily="18" charset="0"/>
              </a:rPr>
            </a:br>
            <a:r>
              <a:rPr lang="pt-BR" sz="1600" b="1" dirty="0" smtClean="0">
                <a:latin typeface="+mj-lt"/>
              </a:rPr>
              <a:t>RG: </a:t>
            </a:r>
            <a:r>
              <a:rPr lang="pt-BR" sz="1600" b="1" dirty="0" smtClean="0"/>
              <a:t>11.173</a:t>
            </a:r>
            <a:r>
              <a:rPr lang="pt-BR" sz="1600" b="1" dirty="0" smtClean="0">
                <a:latin typeface="+mj-lt"/>
              </a:rPr>
              <a:t>    RP: </a:t>
            </a:r>
            <a:r>
              <a:rPr lang="pt-BR" sz="1600" b="1" dirty="0" smtClean="0"/>
              <a:t>3.208</a:t>
            </a:r>
            <a:r>
              <a:rPr lang="pt-BR" sz="1600" b="1" dirty="0" smtClean="0">
                <a:latin typeface="+mj-lt"/>
              </a:rPr>
              <a:t>  </a:t>
            </a:r>
            <a:r>
              <a:rPr lang="pt-BR" sz="1600" b="1" dirty="0" smtClean="0"/>
              <a:t>RG-UNIS: 7.212</a:t>
            </a: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539552" y="3884855"/>
            <a:ext cx="8515672" cy="198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b="1" dirty="0" smtClean="0"/>
              <a:t>10.420</a:t>
            </a:r>
            <a:r>
              <a:rPr lang="pt-BR" sz="3200" dirty="0" smtClean="0">
                <a:latin typeface="Georgia" pitchFamily="18" charset="0"/>
              </a:rPr>
              <a:t> </a:t>
            </a:r>
            <a:r>
              <a:rPr lang="pt-BR" sz="2400" dirty="0" smtClean="0">
                <a:latin typeface="Georgia" pitchFamily="18" charset="0"/>
              </a:rPr>
              <a:t>contratações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/>
              <a:t>RG: 6.890 </a:t>
            </a:r>
            <a:r>
              <a:rPr lang="pt-BR" sz="1600" dirty="0"/>
              <a:t>(61,87%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dos participantes RG)</a:t>
            </a:r>
            <a:b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</a:br>
            <a:r>
              <a:rPr lang="pt-BR" sz="1600" b="1" dirty="0" smtClean="0"/>
              <a:t>RP: 1.241 </a:t>
            </a:r>
            <a:r>
              <a:rPr lang="pt-BR" sz="1600" dirty="0"/>
              <a:t>(40,47 %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dos participantes RP)</a:t>
            </a:r>
            <a:r>
              <a:rPr lang="pt-BR" sz="1600" b="1" dirty="0" smtClean="0"/>
              <a:t/>
            </a:r>
            <a:br>
              <a:rPr lang="pt-BR" sz="1600" b="1" dirty="0" smtClean="0"/>
            </a:br>
            <a:r>
              <a:rPr lang="pt-BR" sz="1600" b="1" dirty="0" smtClean="0"/>
              <a:t>RG-UNIS: 2.289 </a:t>
            </a:r>
            <a:r>
              <a:rPr lang="pt-BR" sz="1600" dirty="0"/>
              <a:t>(31,72%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dos participante RG-UNIS)</a:t>
            </a:r>
            <a:r>
              <a:rPr lang="pt-BR" sz="1600" dirty="0">
                <a:latin typeface="Georgia" pitchFamily="18" charset="0"/>
              </a:rPr>
              <a:t/>
            </a:r>
            <a:br>
              <a:rPr lang="pt-BR" sz="1600" dirty="0">
                <a:latin typeface="Georgia" pitchFamily="18" charset="0"/>
              </a:rPr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5712" y="411980"/>
            <a:ext cx="162025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Fevereiro/2018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EM 2018</a:t>
            </a:r>
          </a:p>
        </p:txBody>
      </p:sp>
      <p:sp>
        <p:nvSpPr>
          <p:cNvPr id="5" name="Retângulo 4"/>
          <p:cNvSpPr/>
          <p:nvPr/>
        </p:nvSpPr>
        <p:spPr>
          <a:xfrm>
            <a:off x="225712" y="411980"/>
            <a:ext cx="162025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Fevereiro/2018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975" y="2063728"/>
            <a:ext cx="6748463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4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539552" y="1761080"/>
            <a:ext cx="8515672" cy="16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SP-PREVCOM: </a:t>
            </a:r>
            <a:r>
              <a:rPr lang="pt-BR" sz="2400" dirty="0" smtClean="0">
                <a:latin typeface="Georgia" pitchFamily="18" charset="0"/>
              </a:rPr>
              <a:t>R$ </a:t>
            </a:r>
            <a:r>
              <a:rPr lang="pt-BR" sz="2400" dirty="0"/>
              <a:t>877.800.263,70 </a:t>
            </a:r>
            <a:endParaRPr lang="pt-BR" sz="240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>
                <a:latin typeface="+mj-lt"/>
              </a:rPr>
              <a:t>(PREVCOM RG  +  PREVCOM RP  +  PREVCOM RG-UNIS)</a:t>
            </a:r>
            <a:br>
              <a:rPr lang="pt-BR" sz="1600" dirty="0" smtClean="0">
                <a:latin typeface="+mj-lt"/>
              </a:rPr>
            </a:br>
            <a:endParaRPr lang="pt-BR" sz="16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Posição em 29/03/2018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5712" y="411980"/>
            <a:ext cx="1344727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Março/2018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38908"/>
            <a:ext cx="8515672" cy="36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CAPTAÇÃO (em R$ milhões)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344727" cy="8888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Março/2018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463" y="2204864"/>
            <a:ext cx="5422265" cy="3216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30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RENTABILIDADE ACUMULADA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344727" cy="8888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Março/2018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40271"/>
            <a:ext cx="5832647" cy="34778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95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RENTABILIDADE LÍQUIDA SP-PREVCOM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344727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Março/2018</a:t>
            </a:r>
          </a:p>
        </p:txBody>
      </p:sp>
      <p:pic>
        <p:nvPicPr>
          <p:cNvPr id="9" name="Imagem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43127"/>
            <a:ext cx="7920880" cy="33020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7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2792</TotalTime>
  <Words>82</Words>
  <Application>Microsoft Office PowerPoint</Application>
  <PresentationFormat>Apresentação na tela (4:3)</PresentationFormat>
  <Paragraphs>29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M. D. Gomes Carneiro</dc:creator>
  <cp:lastModifiedBy>Ruberlania Freitas Freire dos Santos</cp:lastModifiedBy>
  <cp:revision>315</cp:revision>
  <cp:lastPrinted>2018-04-25T14:19:03Z</cp:lastPrinted>
  <dcterms:created xsi:type="dcterms:W3CDTF">2013-07-10T18:36:42Z</dcterms:created>
  <dcterms:modified xsi:type="dcterms:W3CDTF">2018-10-16T13:52:45Z</dcterms:modified>
</cp:coreProperties>
</file>