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7" r:id="rId2"/>
    <p:sldId id="359" r:id="rId3"/>
    <p:sldId id="373" r:id="rId4"/>
    <p:sldId id="374" r:id="rId5"/>
    <p:sldId id="375" r:id="rId6"/>
    <p:sldId id="376" r:id="rId7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0000"/>
    <a:srgbClr val="EC3814"/>
    <a:srgbClr val="831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400" autoAdjust="0"/>
  </p:normalViewPr>
  <p:slideViewPr>
    <p:cSldViewPr>
      <p:cViewPr>
        <p:scale>
          <a:sx n="120" d="100"/>
          <a:sy n="120" d="100"/>
        </p:scale>
        <p:origin x="-474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932" y="-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656F-CC7F-4A7C-8C42-73650AABEF68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71B30-0366-491C-B92E-BD2CE6447B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84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8D59A-1863-4719-AC97-F3EFE0720EAF}" type="datetimeFigureOut">
              <a:rPr lang="pt-BR" smtClean="0"/>
              <a:t>16/10/2018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1" y="4715156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2B348-34E7-4D6B-80C0-5059D2D054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889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2B348-34E7-4D6B-80C0-5059D2D054C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101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Conector reto 18"/>
          <p:cNvCxnSpPr/>
          <p:nvPr userDrawn="1"/>
        </p:nvCxnSpPr>
        <p:spPr>
          <a:xfrm>
            <a:off x="323528" y="764704"/>
            <a:ext cx="8424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 userDrawn="1"/>
        </p:nvCxnSpPr>
        <p:spPr>
          <a:xfrm>
            <a:off x="323528" y="6309320"/>
            <a:ext cx="8424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ítulo 1"/>
          <p:cNvSpPr txBox="1">
            <a:spLocks/>
          </p:cNvSpPr>
          <p:nvPr userDrawn="1"/>
        </p:nvSpPr>
        <p:spPr>
          <a:xfrm>
            <a:off x="229289" y="260648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1600" dirty="0" smtClean="0">
                <a:solidFill>
                  <a:schemeClr val="tx1"/>
                </a:solidFill>
              </a:rPr>
              <a:t>Relatório gerencial</a:t>
            </a:r>
          </a:p>
          <a:p>
            <a:pPr algn="l"/>
            <a:endParaRPr lang="pt-B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430" y="332656"/>
            <a:ext cx="2189001" cy="72966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8253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80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3356992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Benefícios de risco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Número de participantes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CaixaDeTexto 11"/>
          <p:cNvSpPr txBox="1">
            <a:spLocks noChangeArrowheads="1"/>
          </p:cNvSpPr>
          <p:nvPr/>
        </p:nvSpPr>
        <p:spPr bwMode="auto">
          <a:xfrm>
            <a:off x="539552" y="1641782"/>
            <a:ext cx="8515672" cy="99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 smtClean="0"/>
              <a:t>21.986</a:t>
            </a:r>
            <a:r>
              <a:rPr lang="pt-BR" sz="3200" dirty="0" smtClean="0">
                <a:latin typeface="Georgia" pitchFamily="18" charset="0"/>
              </a:rPr>
              <a:t/>
            </a:r>
            <a:br>
              <a:rPr lang="pt-BR" sz="3200" dirty="0" smtClean="0">
                <a:latin typeface="Georgia" pitchFamily="18" charset="0"/>
              </a:rPr>
            </a:br>
            <a:r>
              <a:rPr lang="pt-BR" sz="1600" b="1" dirty="0" smtClean="0">
                <a:latin typeface="+mj-lt"/>
              </a:rPr>
              <a:t>RG: </a:t>
            </a:r>
            <a:r>
              <a:rPr lang="pt-BR" sz="1600" b="1" dirty="0" smtClean="0"/>
              <a:t>11.256</a:t>
            </a:r>
            <a:r>
              <a:rPr lang="pt-BR" sz="1600" b="1" dirty="0" smtClean="0">
                <a:latin typeface="+mj-lt"/>
              </a:rPr>
              <a:t>    RP: </a:t>
            </a:r>
            <a:r>
              <a:rPr lang="pt-BR" sz="1600" b="1" dirty="0" smtClean="0"/>
              <a:t>3.489</a:t>
            </a:r>
            <a:r>
              <a:rPr lang="pt-BR" sz="1600" b="1" dirty="0" smtClean="0">
                <a:latin typeface="+mj-lt"/>
              </a:rPr>
              <a:t>  </a:t>
            </a:r>
            <a:r>
              <a:rPr lang="pt-BR" sz="1600" b="1" dirty="0" smtClean="0"/>
              <a:t>RG-UNIS: 7.232</a:t>
            </a:r>
          </a:p>
        </p:txBody>
      </p:sp>
      <p:sp>
        <p:nvSpPr>
          <p:cNvPr id="8" name="CaixaDeTexto 11"/>
          <p:cNvSpPr txBox="1">
            <a:spLocks noChangeArrowheads="1"/>
          </p:cNvSpPr>
          <p:nvPr/>
        </p:nvSpPr>
        <p:spPr bwMode="auto">
          <a:xfrm>
            <a:off x="539552" y="3884855"/>
            <a:ext cx="8515672" cy="19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b="1" dirty="0"/>
              <a:t>10.431</a:t>
            </a:r>
            <a:r>
              <a:rPr lang="pt-BR" sz="3200" dirty="0" smtClean="0">
                <a:latin typeface="Georgia" pitchFamily="18" charset="0"/>
              </a:rPr>
              <a:t> </a:t>
            </a:r>
            <a:r>
              <a:rPr lang="pt-BR" sz="2400" dirty="0" smtClean="0">
                <a:latin typeface="Georgia" pitchFamily="18" charset="0"/>
              </a:rPr>
              <a:t>contratações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 smtClean="0"/>
              <a:t>RG: 6.892 </a:t>
            </a:r>
            <a:r>
              <a:rPr lang="pt-BR" sz="1600" dirty="0"/>
              <a:t>(61,87% </a:t>
            </a:r>
            <a:r>
              <a:rPr lang="pt-BR" sz="1600" dirty="0" smtClean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dos participantes RG)</a:t>
            </a:r>
            <a:br>
              <a:rPr lang="pt-BR" sz="1600" dirty="0" smtClean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</a:br>
            <a:r>
              <a:rPr lang="pt-BR" sz="1600" b="1" dirty="0" smtClean="0"/>
              <a:t>RP: 1.257 </a:t>
            </a:r>
            <a:r>
              <a:rPr lang="pt-BR" sz="1600" dirty="0"/>
              <a:t>(40,47 % </a:t>
            </a:r>
            <a:r>
              <a:rPr lang="pt-BR" sz="1600" dirty="0" smtClean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dos participantes RP)</a:t>
            </a:r>
            <a:r>
              <a:rPr lang="pt-BR" sz="1600" b="1" dirty="0" smtClean="0"/>
              <a:t/>
            </a:r>
            <a:br>
              <a:rPr lang="pt-BR" sz="1600" b="1" dirty="0" smtClean="0"/>
            </a:br>
            <a:r>
              <a:rPr lang="pt-BR" sz="1600" b="1" dirty="0" smtClean="0"/>
              <a:t>RG-UNIS: 2.282 </a:t>
            </a:r>
            <a:r>
              <a:rPr lang="pt-BR" sz="1600" dirty="0"/>
              <a:t>(31,72% </a:t>
            </a:r>
            <a:r>
              <a:rPr lang="pt-BR" sz="1600" dirty="0" smtClean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dos participante RG-UNIS)</a:t>
            </a:r>
            <a:r>
              <a:rPr lang="pt-BR" sz="1600" dirty="0">
                <a:latin typeface="Georgia" pitchFamily="18" charset="0"/>
              </a:rPr>
              <a:t/>
            </a:r>
            <a:br>
              <a:rPr lang="pt-BR" sz="1600" dirty="0">
                <a:latin typeface="Georgia" pitchFamily="18" charset="0"/>
              </a:rPr>
            </a:br>
            <a:endParaRPr lang="pt-BR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5712" y="411980"/>
            <a:ext cx="134472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Março/2018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Número de participantes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611560" y="1529034"/>
            <a:ext cx="851567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 smtClean="0">
                <a:latin typeface="+mj-lt"/>
              </a:rPr>
              <a:t>EVOLUÇÃO EM 2018</a:t>
            </a:r>
          </a:p>
        </p:txBody>
      </p:sp>
      <p:sp>
        <p:nvSpPr>
          <p:cNvPr id="5" name="Retângulo 4"/>
          <p:cNvSpPr/>
          <p:nvPr/>
        </p:nvSpPr>
        <p:spPr>
          <a:xfrm>
            <a:off x="225712" y="411980"/>
            <a:ext cx="134472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Março/2018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7424694" cy="423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43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Atividades de investimentos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" name="CaixaDeTexto 11"/>
          <p:cNvSpPr txBox="1">
            <a:spLocks noChangeArrowheads="1"/>
          </p:cNvSpPr>
          <p:nvPr/>
        </p:nvSpPr>
        <p:spPr bwMode="auto">
          <a:xfrm>
            <a:off x="539552" y="1761080"/>
            <a:ext cx="8515672" cy="165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solidFill>
                  <a:srgbClr val="C00000"/>
                </a:solidFill>
                <a:latin typeface="Georgia" pitchFamily="18" charset="0"/>
              </a:rPr>
              <a:t>Valor acumulado SP-PREVCOM: </a:t>
            </a:r>
            <a:r>
              <a:rPr lang="pt-BR" sz="2400" dirty="0" smtClean="0">
                <a:latin typeface="Georgia" pitchFamily="18" charset="0"/>
              </a:rPr>
              <a:t>R$ </a:t>
            </a:r>
            <a:r>
              <a:rPr lang="pt-BR" sz="2400" dirty="0"/>
              <a:t>895.954.049,01</a:t>
            </a:r>
            <a:endParaRPr lang="pt-BR" sz="24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dirty="0" smtClean="0">
                <a:latin typeface="+mj-lt"/>
              </a:rPr>
              <a:t>(PREVCOM RG  +  PREVCOM RP  +  PREVCOM RG-UNIS)</a:t>
            </a:r>
            <a:br>
              <a:rPr lang="pt-BR" sz="1600" dirty="0" smtClean="0">
                <a:latin typeface="+mj-lt"/>
              </a:rPr>
            </a:br>
            <a:endParaRPr lang="pt-BR" sz="1600" dirty="0">
              <a:latin typeface="+mj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Posição em 30/04/2018</a:t>
            </a:r>
            <a:endParaRPr lang="pt-BR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25712" y="411980"/>
            <a:ext cx="118333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Abril/2018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Atividades de investimentos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CaixaDeTexto 11"/>
          <p:cNvSpPr txBox="1">
            <a:spLocks noChangeArrowheads="1"/>
          </p:cNvSpPr>
          <p:nvPr/>
        </p:nvSpPr>
        <p:spPr bwMode="auto">
          <a:xfrm>
            <a:off x="611560" y="1538908"/>
            <a:ext cx="8515672" cy="36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 smtClean="0">
                <a:latin typeface="+mj-lt"/>
              </a:rPr>
              <a:t>EVOLUÇÃO DA CAPTAÇÃO (em R$ milhões)</a:t>
            </a:r>
          </a:p>
        </p:txBody>
      </p:sp>
      <p:sp>
        <p:nvSpPr>
          <p:cNvPr id="6" name="Retângulo 5"/>
          <p:cNvSpPr/>
          <p:nvPr/>
        </p:nvSpPr>
        <p:spPr>
          <a:xfrm>
            <a:off x="225712" y="411980"/>
            <a:ext cx="118333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Abril/2018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290" y="2326121"/>
            <a:ext cx="5779389" cy="3428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304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Atividades de investimentos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CaixaDeTexto 11"/>
          <p:cNvSpPr txBox="1">
            <a:spLocks noChangeArrowheads="1"/>
          </p:cNvSpPr>
          <p:nvPr/>
        </p:nvSpPr>
        <p:spPr bwMode="auto">
          <a:xfrm>
            <a:off x="611560" y="1529034"/>
            <a:ext cx="851567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 smtClean="0">
                <a:latin typeface="+mj-lt"/>
              </a:rPr>
              <a:t>EVOLUÇÃO DA RENTABILIDADE ACUMULADA</a:t>
            </a:r>
          </a:p>
        </p:txBody>
      </p:sp>
      <p:sp>
        <p:nvSpPr>
          <p:cNvPr id="6" name="Retângulo 5"/>
          <p:cNvSpPr/>
          <p:nvPr/>
        </p:nvSpPr>
        <p:spPr>
          <a:xfrm>
            <a:off x="225712" y="411980"/>
            <a:ext cx="118333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Abril/2018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383" y="2240442"/>
            <a:ext cx="6140514" cy="3449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952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323528" y="1110544"/>
            <a:ext cx="7344816" cy="374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i="1" dirty="0" smtClean="0">
                <a:solidFill>
                  <a:srgbClr val="C00000"/>
                </a:solidFill>
                <a:latin typeface="Georgia" pitchFamily="18" charset="0"/>
              </a:rPr>
              <a:t>Atividades de investimentos</a:t>
            </a:r>
            <a:endParaRPr lang="pt-BR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CaixaDeTexto 11"/>
          <p:cNvSpPr txBox="1">
            <a:spLocks noChangeArrowheads="1"/>
          </p:cNvSpPr>
          <p:nvPr/>
        </p:nvSpPr>
        <p:spPr bwMode="auto">
          <a:xfrm>
            <a:off x="611560" y="1529034"/>
            <a:ext cx="851567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600" b="1" dirty="0" smtClean="0">
                <a:latin typeface="+mj-lt"/>
              </a:rPr>
              <a:t>RENTABILIDADE LÍQUIDA SP-PREVCOM</a:t>
            </a:r>
          </a:p>
        </p:txBody>
      </p:sp>
      <p:sp>
        <p:nvSpPr>
          <p:cNvPr id="6" name="Retângulo 5"/>
          <p:cNvSpPr/>
          <p:nvPr/>
        </p:nvSpPr>
        <p:spPr>
          <a:xfrm>
            <a:off x="225712" y="411980"/>
            <a:ext cx="1183337" cy="402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Abril/2018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Imagem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7601477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0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2871</TotalTime>
  <Words>82</Words>
  <Application>Microsoft Office PowerPoint</Application>
  <PresentationFormat>Apresentação na tela (4:3)</PresentationFormat>
  <Paragraphs>29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Fernando M. D. Gomes Carneiro</dc:creator>
  <cp:lastModifiedBy>Ruberlania Freitas Freire dos Santos</cp:lastModifiedBy>
  <cp:revision>314</cp:revision>
  <cp:lastPrinted>2015-02-25T18:25:06Z</cp:lastPrinted>
  <dcterms:created xsi:type="dcterms:W3CDTF">2013-07-10T18:36:42Z</dcterms:created>
  <dcterms:modified xsi:type="dcterms:W3CDTF">2018-10-16T13:53:16Z</dcterms:modified>
</cp:coreProperties>
</file>